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0" r:id="rId1"/>
  </p:sldMasterIdLst>
  <p:notesMasterIdLst>
    <p:notesMasterId r:id="rId28"/>
  </p:notesMasterIdLst>
  <p:handoutMasterIdLst>
    <p:handoutMasterId r:id="rId29"/>
  </p:handoutMasterIdLst>
  <p:sldIdLst>
    <p:sldId id="328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</p:sldIdLst>
  <p:sldSz cx="9144000" cy="6858000" type="screen4x3"/>
  <p:notesSz cx="7010400" cy="92964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pitchFamily="18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pitchFamily="18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2CE842C-A789-4D64-9ADB-53796F04EE18}" type="datetimeFigureOut">
              <a:rPr lang="fr-CA"/>
              <a:pPr>
                <a:defRPr/>
              </a:pPr>
              <a:t>2013-10-28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pitchFamily="18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pitchFamily="18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E7610B7-CF9E-41E0-B229-97B7EAC3414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6595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noProof="0"/>
              <a:t>Cliquez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2F1CA15B-9845-42DB-BAAF-4D24960F78F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210899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535DA540-2983-49F6-B1EE-9678E9F406C1}" type="slidenum">
              <a:rPr lang="fr-CA" sz="1200">
                <a:latin typeface="Arial" charset="0"/>
              </a:rPr>
              <a:pPr algn="r" defTabSz="931863"/>
              <a:t>23</a:t>
            </a:fld>
            <a:endParaRPr lang="fr-CA" sz="120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577D8C67-4874-430A-859C-0776A27424E3}" type="slidenum">
              <a:rPr lang="fr-CA" sz="1200">
                <a:latin typeface="Arial" charset="0"/>
              </a:rPr>
              <a:pPr algn="r" defTabSz="931863"/>
              <a:t>5</a:t>
            </a:fld>
            <a:endParaRPr lang="fr-CA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A653F862-2142-4BA2-AE07-9481B791ADDD}" type="slidenum">
              <a:rPr lang="fr-CA" sz="1200">
                <a:latin typeface="Arial" charset="0"/>
              </a:rPr>
              <a:pPr algn="r" defTabSz="931863"/>
              <a:t>8</a:t>
            </a:fld>
            <a:endParaRPr lang="fr-CA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E404E921-26D5-468C-8C63-12AAA4A40849}" type="slidenum">
              <a:rPr lang="fr-CA" sz="1200">
                <a:latin typeface="Arial" charset="0"/>
              </a:rPr>
              <a:pPr algn="r" defTabSz="931863"/>
              <a:t>9</a:t>
            </a:fld>
            <a:endParaRPr lang="fr-CA" sz="120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CD4D4AD2-3877-4F6D-9705-CA92B5F0F93F}" type="slidenum">
              <a:rPr lang="fr-CA" sz="1200">
                <a:latin typeface="Arial" charset="0"/>
              </a:rPr>
              <a:pPr algn="r" defTabSz="931863"/>
              <a:t>13</a:t>
            </a:fld>
            <a:endParaRPr lang="fr-CA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20BA6641-3AA6-4D9C-ACF6-7B340F70402C}" type="slidenum">
              <a:rPr lang="fr-CA" sz="1200">
                <a:latin typeface="Arial" charset="0"/>
              </a:rPr>
              <a:pPr algn="r" defTabSz="931863"/>
              <a:t>18</a:t>
            </a:fld>
            <a:endParaRPr lang="fr-CA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C3C3BDA4-1EE8-4B44-A4A7-4072475E1E08}" type="slidenum">
              <a:rPr lang="fr-CA" sz="1200">
                <a:latin typeface="Arial" charset="0"/>
              </a:rPr>
              <a:pPr algn="r" defTabSz="931863"/>
              <a:t>19</a:t>
            </a:fld>
            <a:endParaRPr lang="fr-CA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028F8808-730D-4A9F-A5BC-D939668E1231}" type="slidenum">
              <a:rPr lang="fr-CA" sz="1200">
                <a:latin typeface="Arial" charset="0"/>
              </a:rPr>
              <a:pPr algn="r" defTabSz="931863"/>
              <a:t>20</a:t>
            </a:fld>
            <a:endParaRPr lang="fr-CA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CA2381B4-E561-47C2-B846-E4ACAF1135EA}" type="slidenum">
              <a:rPr lang="fr-CA" sz="1200">
                <a:latin typeface="Arial" charset="0"/>
              </a:rPr>
              <a:pPr algn="r" defTabSz="931863"/>
              <a:t>22</a:t>
            </a:fld>
            <a:endParaRPr lang="fr-CA" sz="1200"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SFQ_F_hor_PMS_M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5157788"/>
            <a:ext cx="2519363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bloc_cosign_msss_usante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5300663"/>
            <a:ext cx="244633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03AE7-EE53-420B-B624-C111490665B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4E380-5CF2-4E9C-80CF-3FD408426C4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E1549-6AC7-4467-992F-ED29AF91449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8C96E-6791-461B-903C-3AB47381E6FE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73A84-43E4-46DC-B0F8-C6919FC586E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F6200-2C3C-4B54-B595-A151F349F31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0B58-C10F-457F-83E1-7555BBE7CE7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1545-9E83-420F-A44F-43F1E6ABD15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96994-B0F0-41A7-9B2A-53E981C9499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2C64F-EDBA-4BF6-9CEE-A4B6A4DFE58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00C3C-3736-4D3E-89DC-8743AC6DB44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56393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Garamond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AE0B8F7-8881-474A-BB23-2C80F2B27B9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pic>
        <p:nvPicPr>
          <p:cNvPr id="1029" name="Picture 7" descr="HSFQ_F_hor_PMS_MC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6237288"/>
            <a:ext cx="982662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bloc_cosign_msss_usant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67600" y="6230938"/>
            <a:ext cx="1350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1" r:id="rId2"/>
    <p:sldLayoutId id="2147483890" r:id="rId3"/>
    <p:sldLayoutId id="2147483889" r:id="rId4"/>
    <p:sldLayoutId id="2147483888" r:id="rId5"/>
    <p:sldLayoutId id="2147483887" r:id="rId6"/>
    <p:sldLayoutId id="2147483886" r:id="rId7"/>
    <p:sldLayoutId id="2147483885" r:id="rId8"/>
    <p:sldLayoutId id="2147483884" r:id="rId9"/>
    <p:sldLayoutId id="2147483883" r:id="rId10"/>
    <p:sldLayoutId id="214748388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ACR1.mpe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hyperlink" Target="ACR2.mpe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ero%20en%2030%20Video%20RCR%20%202011-09-26_11-929-01_RCR.mov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ov"/><Relationship Id="rId6" Type="http://schemas.openxmlformats.org/officeDocument/2006/relationships/hyperlink" Target="../Musique/Bee%20Gees%20-%20Staying%20Alive.mp3" TargetMode="External"/><Relationship Id="rId5" Type="http://schemas.openxmlformats.org/officeDocument/2006/relationships/image" Target="../media/image18.png"/><Relationship Id="rId4" Type="http://schemas.microsoft.com/office/2007/relationships/media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ero%20en%2030%20Video%20DEA%202011-09-26_11-929-01_DEA.mov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ov"/><Relationship Id="rId5" Type="http://schemas.openxmlformats.org/officeDocument/2006/relationships/image" Target="../media/image18.png"/><Relationship Id="rId4" Type="http://schemas.microsoft.com/office/2007/relationships/media" Target="../media/media2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Faire sauter le bouchon!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708275"/>
            <a:ext cx="3757613" cy="3417888"/>
          </a:xfrm>
        </p:spPr>
        <p:txBody>
          <a:bodyPr/>
          <a:lstStyle/>
          <a:p>
            <a:pPr marL="595313" indent="-514350" eaLnBrk="1" hangingPunct="1"/>
            <a:r>
              <a:rPr lang="fr-FR" smtClean="0">
                <a:ea typeface="ＭＳ Ｐゴシック"/>
                <a:cs typeface="ＭＳ Ｐゴシック"/>
              </a:rPr>
              <a:t>Faire une poussée semblable </a:t>
            </a:r>
            <a:br>
              <a:rPr lang="fr-FR" smtClean="0">
                <a:ea typeface="ＭＳ Ｐゴシック"/>
                <a:cs typeface="ＭＳ Ｐゴシック"/>
              </a:rPr>
            </a:br>
            <a:r>
              <a:rPr lang="fr-FR" smtClean="0">
                <a:ea typeface="ＭＳ Ｐゴシック"/>
                <a:cs typeface="ＭＳ Ｐゴシック"/>
              </a:rPr>
              <a:t>à un « J ».</a:t>
            </a:r>
          </a:p>
        </p:txBody>
      </p:sp>
      <p:sp>
        <p:nvSpPr>
          <p:cNvPr id="28675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A5EFF385-EF5E-4768-9FFB-0E463A15887C}" type="slidenum">
              <a:rPr lang="fr-CA" sz="1200">
                <a:solidFill>
                  <a:srgbClr val="B5A788"/>
                </a:solidFill>
              </a:rPr>
              <a:pPr algn="ctr"/>
              <a:t>10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28676" name="Picture 5" descr="sauter_bouc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133600"/>
            <a:ext cx="35814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1"/>
          <p:cNvSpPr>
            <a:spLocks noGrp="1"/>
          </p:cNvSpPr>
          <p:nvPr>
            <p:ph type="title" idx="4294967295"/>
          </p:nvPr>
        </p:nvSpPr>
        <p:spPr>
          <a:xfrm>
            <a:off x="684213" y="3284538"/>
            <a:ext cx="7192962" cy="1677987"/>
          </a:xfrm>
        </p:spPr>
        <p:txBody>
          <a:bodyPr anchor="t"/>
          <a:lstStyle/>
          <a:p>
            <a:pPr eaLnBrk="1" hangingPunct="1">
              <a:lnSpc>
                <a:spcPts val="4500"/>
              </a:lnSpc>
            </a:pPr>
            <a:r>
              <a:rPr lang="fr-CA" sz="4100" b="1" smtClean="0">
                <a:ea typeface="ＭＳ Ｐゴシック"/>
                <a:cs typeface="ＭＳ Ｐゴシック"/>
              </a:rPr>
              <a:t>ARRÊT CARDIAQUE - ADULTE</a:t>
            </a:r>
          </a:p>
        </p:txBody>
      </p:sp>
      <p:sp>
        <p:nvSpPr>
          <p:cNvPr id="29698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116013" y="1143000"/>
            <a:ext cx="6761162" cy="2141538"/>
          </a:xfrm>
        </p:spPr>
        <p:txBody>
          <a:bodyPr anchor="b"/>
          <a:lstStyle/>
          <a:p>
            <a:pPr marL="17463" indent="0" eaLnBrk="1" hangingPunct="1">
              <a:lnSpc>
                <a:spcPts val="2300"/>
              </a:lnSpc>
              <a:spcBef>
                <a:spcPct val="0"/>
              </a:spcBef>
              <a:buFont typeface="Arial" charset="0"/>
              <a:buNone/>
            </a:pPr>
            <a:r>
              <a:rPr lang="fr-CA" sz="2000" b="1" smtClean="0">
                <a:solidFill>
                  <a:srgbClr val="320E04"/>
                </a:solidFill>
                <a:ea typeface="ＭＳ Ｐゴシック"/>
                <a:cs typeface="ＭＳ Ｐゴシック"/>
              </a:rPr>
              <a:t>Massage cardiaque</a:t>
            </a:r>
          </a:p>
        </p:txBody>
      </p:sp>
      <p:sp>
        <p:nvSpPr>
          <p:cNvPr id="29699" name="Espace réservé du pied de page 4"/>
          <p:cNvSpPr txBox="1">
            <a:spLocks noGrp="1"/>
          </p:cNvSpPr>
          <p:nvPr/>
        </p:nvSpPr>
        <p:spPr bwMode="auto">
          <a:xfrm>
            <a:off x="1258888" y="6381750"/>
            <a:ext cx="74247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1200">
              <a:solidFill>
                <a:srgbClr val="B5A788"/>
              </a:solidFill>
            </a:endParaRPr>
          </a:p>
        </p:txBody>
      </p:sp>
      <p:sp>
        <p:nvSpPr>
          <p:cNvPr id="29700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8C48EA28-8553-4844-8FE2-56542AE1B786}" type="slidenum">
              <a:rPr lang="fr-CA" sz="1200">
                <a:solidFill>
                  <a:srgbClr val="B5A788"/>
                </a:solidFill>
              </a:rPr>
              <a:pPr algn="ctr"/>
              <a:t>11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Pourquoi agir ?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>
          <a:xfrm>
            <a:off x="1547813" y="2133600"/>
            <a:ext cx="7596187" cy="3992563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Parce que cela triple </a:t>
            </a:r>
            <a:br>
              <a:rPr lang="fr-CA" smtClean="0">
                <a:ea typeface="ＭＳ Ｐゴシック"/>
                <a:cs typeface="ＭＳ Ｐゴシック"/>
              </a:rPr>
            </a:br>
            <a:r>
              <a:rPr lang="fr-CA" smtClean="0">
                <a:ea typeface="ＭＳ Ｐゴシック"/>
                <a:cs typeface="ＭＳ Ｐゴシック"/>
              </a:rPr>
              <a:t>les chances de survie.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Parce que toutes les minutes, </a:t>
            </a:r>
            <a:br>
              <a:rPr lang="fr-CA" smtClean="0">
                <a:ea typeface="ＭＳ Ｐゴシック"/>
                <a:cs typeface="ＭＳ Ｐゴシック"/>
              </a:rPr>
            </a:br>
            <a:r>
              <a:rPr lang="fr-CA" smtClean="0">
                <a:ea typeface="ＭＳ Ｐゴシック"/>
                <a:cs typeface="ＭＳ Ｐゴシック"/>
              </a:rPr>
              <a:t>~10% des chances de survie sont perdues.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Parce que c’est facile.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Parce que vous ne pouvez pas nuire.</a:t>
            </a:r>
          </a:p>
          <a:p>
            <a:pPr marL="365125" indent="-282575" eaLnBrk="1" hangingPunct="1"/>
            <a:endParaRPr lang="fr-CA" smtClean="0">
              <a:ea typeface="ＭＳ Ｐゴシック"/>
              <a:cs typeface="ＭＳ Ｐゴシック"/>
            </a:endParaRPr>
          </a:p>
        </p:txBody>
      </p:sp>
      <p:sp>
        <p:nvSpPr>
          <p:cNvPr id="30723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060DDE09-049E-45B9-8404-30DFB897A5BD}" type="slidenum">
              <a:rPr lang="fr-CA" sz="1200">
                <a:solidFill>
                  <a:srgbClr val="B5A788"/>
                </a:solidFill>
              </a:rPr>
              <a:pPr algn="ctr"/>
              <a:t>12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Reconnaître?</a:t>
            </a:r>
          </a:p>
        </p:txBody>
      </p:sp>
      <p:sp>
        <p:nvSpPr>
          <p:cNvPr id="31746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658813" y="2781300"/>
            <a:ext cx="5713412" cy="2519363"/>
          </a:xfrm>
        </p:spPr>
        <p:txBody>
          <a:bodyPr/>
          <a:lstStyle/>
          <a:p>
            <a:pPr marL="365125" indent="-282575" eaLnBrk="1" hangingPunct="1"/>
            <a:r>
              <a:rPr lang="fr-CA" dirty="0" smtClean="0">
                <a:ea typeface="ＭＳ Ｐゴシック"/>
                <a:cs typeface="ＭＳ Ｐゴシック"/>
              </a:rPr>
              <a:t>Mort subite </a:t>
            </a:r>
            <a:r>
              <a:rPr lang="fr-CA" sz="1400" dirty="0" smtClean="0">
                <a:ea typeface="ＭＳ Ｐゴシック"/>
                <a:cs typeface="ＭＳ Ｐゴシック"/>
              </a:rPr>
              <a:t>(ACR1)</a:t>
            </a:r>
          </a:p>
          <a:p>
            <a:pPr marL="365125" indent="-282575" eaLnBrk="1" hangingPunct="1"/>
            <a:endParaRPr lang="fr-CA" dirty="0" smtClean="0">
              <a:ea typeface="ＭＳ Ｐゴシック"/>
              <a:cs typeface="ＭＳ Ｐゴシック"/>
            </a:endParaRPr>
          </a:p>
          <a:p>
            <a:pPr marL="365125" indent="-282575" eaLnBrk="1" hangingPunct="1"/>
            <a:r>
              <a:rPr lang="fr-CA" sz="1800" dirty="0" smtClean="0">
                <a:ea typeface="ＭＳ Ｐゴシック"/>
                <a:cs typeface="ＭＳ Ｐゴシック"/>
                <a:hlinkClick r:id="rId3" action="ppaction://hlinkfile"/>
              </a:rPr>
              <a:t>ACR1.mpeg</a:t>
            </a:r>
            <a:endParaRPr lang="fr-CA" sz="1800" dirty="0" smtClean="0">
              <a:ea typeface="ＭＳ Ｐゴシック"/>
              <a:cs typeface="ＭＳ Ｐゴシック"/>
            </a:endParaRPr>
          </a:p>
          <a:p>
            <a:pPr marL="365125" indent="-282575" eaLnBrk="1" hangingPunct="1"/>
            <a:endParaRPr lang="fr-CA" sz="1800" dirty="0" smtClean="0">
              <a:ea typeface="ＭＳ Ｐゴシック"/>
              <a:cs typeface="ＭＳ Ｐゴシック"/>
            </a:endParaRPr>
          </a:p>
          <a:p>
            <a:pPr marL="365125" indent="-282575" eaLnBrk="1" hangingPunct="1"/>
            <a:r>
              <a:rPr lang="fr-CA" sz="1800" dirty="0" smtClean="0">
                <a:ea typeface="ＭＳ Ｐゴシック"/>
                <a:cs typeface="ＭＳ Ｐゴシック"/>
                <a:hlinkClick r:id="rId4" action="ppaction://hlinkfile"/>
              </a:rPr>
              <a:t>ACR2.mpeg</a:t>
            </a:r>
            <a:endParaRPr lang="fr-CA" sz="1800" dirty="0" smtClean="0">
              <a:ea typeface="ＭＳ Ｐゴシック"/>
              <a:cs typeface="ＭＳ Ｐゴシック"/>
            </a:endParaRPr>
          </a:p>
          <a:p>
            <a:pPr marL="365125" indent="-282575" eaLnBrk="1" hangingPunct="1">
              <a:buFont typeface="Arial" charset="0"/>
              <a:buNone/>
            </a:pPr>
            <a:endParaRPr lang="fr-CA" sz="1800" dirty="0" smtClean="0">
              <a:ea typeface="ＭＳ Ｐゴシック"/>
              <a:cs typeface="ＭＳ Ｐゴシック"/>
            </a:endParaRPr>
          </a:p>
        </p:txBody>
      </p:sp>
      <p:sp>
        <p:nvSpPr>
          <p:cNvPr id="31747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4C659696-B9B1-4F64-B01C-9767BECFBAF6}" type="slidenum">
              <a:rPr lang="fr-CA" sz="1200">
                <a:solidFill>
                  <a:srgbClr val="B5A788"/>
                </a:solidFill>
              </a:rPr>
              <a:pPr algn="ctr"/>
              <a:t>13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31748" name="Picture 5" descr="iStock_000001697545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3716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b="1" smtClean="0">
                <a:ea typeface="+mj-ea"/>
                <a:cs typeface="+mj-cs"/>
              </a:rPr>
              <a:t>Comment</a:t>
            </a:r>
            <a:r>
              <a:rPr lang="fr-CA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réagir?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636838"/>
            <a:ext cx="3995738" cy="3489325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Appeler le 911.</a:t>
            </a:r>
          </a:p>
          <a:p>
            <a:pPr marL="365125" indent="-282575" eaLnBrk="1" hangingPunct="1"/>
            <a:endParaRPr lang="fr-CA" smtClean="0">
              <a:ea typeface="ＭＳ Ｐゴシック"/>
              <a:cs typeface="ＭＳ Ｐゴシック"/>
            </a:endParaRPr>
          </a:p>
        </p:txBody>
      </p:sp>
      <p:sp>
        <p:nvSpPr>
          <p:cNvPr id="33795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28E27C4D-5316-4239-BDE7-5602BA034B7F}" type="slidenum">
              <a:rPr lang="fr-CA" sz="1200">
                <a:solidFill>
                  <a:srgbClr val="B5A788"/>
                </a:solidFill>
              </a:rPr>
              <a:pPr algn="ctr"/>
              <a:t>14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33796" name="Picture 5" descr="coment_reagir_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946275"/>
            <a:ext cx="26797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b="1" smtClean="0">
                <a:ea typeface="+mj-ea"/>
                <a:cs typeface="+mj-cs"/>
              </a:rPr>
              <a:t>Comment</a:t>
            </a:r>
            <a:r>
              <a:rPr lang="fr-CA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réagir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708275"/>
            <a:ext cx="3838575" cy="3417888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Massage cardiaque:</a:t>
            </a:r>
          </a:p>
          <a:p>
            <a:pPr marL="639763" lvl="1" indent="-236538" eaLnBrk="1" hangingPunct="1"/>
            <a:r>
              <a:rPr lang="fr-CA" smtClean="0">
                <a:ea typeface="ＭＳ Ｐゴシック"/>
              </a:rPr>
              <a:t>Masser vite.</a:t>
            </a:r>
          </a:p>
          <a:p>
            <a:pPr marL="639763" lvl="1" indent="-236538" eaLnBrk="1" hangingPunct="1"/>
            <a:r>
              <a:rPr lang="fr-CA" smtClean="0">
                <a:ea typeface="ＭＳ Ｐゴシック"/>
              </a:rPr>
              <a:t>Masser fort.</a:t>
            </a:r>
          </a:p>
        </p:txBody>
      </p:sp>
      <p:sp>
        <p:nvSpPr>
          <p:cNvPr id="34819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5ED5169A-DA0B-4192-8D4B-66AA0440D532}" type="slidenum">
              <a:rPr lang="fr-CA" sz="1200">
                <a:solidFill>
                  <a:srgbClr val="B5A788"/>
                </a:solidFill>
              </a:rPr>
              <a:pPr algn="ctr"/>
              <a:t>15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34820" name="Picture 5" descr="comment_reagir_mass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28800"/>
            <a:ext cx="36195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b="1" dirty="0" smtClean="0">
                <a:ea typeface="ＭＳ Ｐゴシック" charset="-128"/>
                <a:hlinkClick r:id="rId3" action="ppaction://hlinkfile"/>
              </a:rPr>
              <a:t>Comment</a:t>
            </a:r>
            <a:r>
              <a:rPr lang="fr-CA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  <a:hlinkClick r:id="rId3" action="ppaction://hlinkfile"/>
              </a:rPr>
              <a:t> réagir ?</a:t>
            </a:r>
            <a:endParaRPr lang="fr-CA" b="1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35843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E5B1952B-33E0-4B58-AD33-045C0C655667}" type="slidenum">
              <a:rPr lang="fr-CA" sz="1200">
                <a:solidFill>
                  <a:srgbClr val="B5A788"/>
                </a:solidFill>
              </a:rPr>
              <a:pPr algn="ctr"/>
              <a:t>16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3" name="2011-09-26_11-929-01_RCR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35696" y="1412776"/>
            <a:ext cx="7022421" cy="392085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609600" y="545435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pitchFamily="-72" charset="-128"/>
                <a:hlinkClick r:id="rId6" action="ppaction://hlinkfile"/>
              </a:rPr>
              <a:t>Je masse</a:t>
            </a:r>
            <a:endParaRPr kumimoji="0" lang="fr-CA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pitchFamily="-72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476375" y="2676525"/>
            <a:ext cx="7272338" cy="2286000"/>
          </a:xfrm>
        </p:spPr>
        <p:txBody>
          <a:bodyPr anchor="t">
            <a:normAutofit/>
          </a:bodyPr>
          <a:lstStyle/>
          <a:p>
            <a:pPr algn="l" eaLnBrk="1" hangingPunct="1">
              <a:lnSpc>
                <a:spcPts val="4500"/>
              </a:lnSpc>
              <a:defRPr/>
            </a:pPr>
            <a:r>
              <a:rPr lang="fr-CA" sz="37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ARRÊT CARDIAQUE - ADULTE </a:t>
            </a:r>
            <a:br>
              <a:rPr lang="fr-CA" sz="37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</a:br>
            <a:r>
              <a:rPr lang="fr-CA" sz="3700" b="1" smtClean="0">
                <a:ea typeface="+mj-ea"/>
                <a:cs typeface="+mj-cs"/>
              </a:rPr>
              <a:t>AVEC</a:t>
            </a:r>
            <a:r>
              <a:rPr lang="fr-CA" sz="37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ACCÈS À UN DÉFIBRILLATEUR EXTERNE AUTOMATISÉ (DEA)</a:t>
            </a:r>
          </a:p>
        </p:txBody>
      </p:sp>
      <p:sp>
        <p:nvSpPr>
          <p:cNvPr id="36866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476375" y="1143000"/>
            <a:ext cx="6400800" cy="1509713"/>
          </a:xfrm>
        </p:spPr>
        <p:txBody>
          <a:bodyPr anchor="b"/>
          <a:lstStyle/>
          <a:p>
            <a:pPr marL="17463" indent="0" eaLnBrk="1" hangingPunct="1">
              <a:lnSpc>
                <a:spcPts val="2300"/>
              </a:lnSpc>
              <a:spcBef>
                <a:spcPct val="0"/>
              </a:spcBef>
              <a:buFont typeface="Arial" charset="0"/>
              <a:buNone/>
            </a:pPr>
            <a:endParaRPr lang="fr-FR" sz="2000" smtClean="0">
              <a:solidFill>
                <a:srgbClr val="320E04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6867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FC1CF45D-73F2-4742-AC4A-825FEDEF0418}" type="slidenum">
              <a:rPr lang="fr-CA" sz="1200">
                <a:solidFill>
                  <a:srgbClr val="B5A788"/>
                </a:solidFill>
              </a:rPr>
              <a:pPr algn="ctr"/>
              <a:t>17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Comment réagir?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636838"/>
            <a:ext cx="6419850" cy="3675062"/>
          </a:xfrm>
        </p:spPr>
        <p:txBody>
          <a:bodyPr/>
          <a:lstStyle/>
          <a:p>
            <a:pPr marL="596900" indent="-514350" eaLnBrk="1" hangingPunct="1">
              <a:buFont typeface="Gill Sans MT"/>
              <a:buAutoNum type="arabicPeriod"/>
            </a:pPr>
            <a:r>
              <a:rPr lang="fr-CA" smtClean="0">
                <a:ea typeface="ＭＳ Ｐゴシック"/>
                <a:cs typeface="ＭＳ Ｐゴシック"/>
              </a:rPr>
              <a:t>Appeler le 911.</a:t>
            </a:r>
          </a:p>
          <a:p>
            <a:pPr marL="596900" indent="-514350" eaLnBrk="1" hangingPunct="1">
              <a:buFont typeface="Gill Sans MT"/>
              <a:buAutoNum type="arabicPeriod"/>
            </a:pPr>
            <a:r>
              <a:rPr lang="fr-CA" smtClean="0">
                <a:ea typeface="ＭＳ Ｐゴシック"/>
                <a:cs typeface="ＭＳ Ｐゴシック"/>
              </a:rPr>
              <a:t>Débuter le massage cardiaque.</a:t>
            </a:r>
          </a:p>
          <a:p>
            <a:pPr marL="596900" indent="-514350" eaLnBrk="1" hangingPunct="1">
              <a:buFont typeface="Gill Sans MT"/>
              <a:buAutoNum type="arabicPeriod"/>
            </a:pPr>
            <a:r>
              <a:rPr lang="fr-CA" smtClean="0">
                <a:ea typeface="ＭＳ Ｐゴシック"/>
                <a:cs typeface="ＭＳ Ｐゴシック"/>
              </a:rPr>
              <a:t>Aller chercher le DEA.</a:t>
            </a:r>
          </a:p>
        </p:txBody>
      </p:sp>
      <p:sp>
        <p:nvSpPr>
          <p:cNvPr id="37891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E33C3A95-B2F7-41D2-AABE-BC15A51B135B}" type="slidenum">
              <a:rPr lang="fr-CA" sz="1200">
                <a:solidFill>
                  <a:srgbClr val="B5A788"/>
                </a:solidFill>
              </a:rPr>
              <a:pPr algn="ctr"/>
              <a:t>18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876675"/>
            <a:ext cx="237648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coment_reagir_9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71600"/>
            <a:ext cx="22987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0" descr="comment_reagir_mass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976438"/>
            <a:ext cx="205740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b="1" smtClean="0">
                <a:ea typeface="+mj-ea"/>
                <a:cs typeface="+mj-cs"/>
              </a:rPr>
              <a:t>Comment</a:t>
            </a:r>
            <a:r>
              <a:rPr lang="fr-CA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réagir?</a:t>
            </a:r>
          </a:p>
        </p:txBody>
      </p:sp>
      <p:pic>
        <p:nvPicPr>
          <p:cNvPr id="28678" name="Picture 7" descr="IMG_02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2636838"/>
            <a:ext cx="3024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619250" y="1989138"/>
            <a:ext cx="403225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96900" indent="-514350">
              <a:spcBef>
                <a:spcPts val="600"/>
              </a:spcBef>
              <a:buClr>
                <a:schemeClr val="tx1"/>
              </a:buClr>
              <a:buFont typeface="Gill Sans MT"/>
              <a:buAutoNum type="arabicPeriod"/>
            </a:pPr>
            <a:r>
              <a:rPr lang="fr-CA" sz="3200"/>
              <a:t>Allumer le DEA.</a:t>
            </a:r>
          </a:p>
          <a:p>
            <a:pPr marL="596900" indent="-514350">
              <a:spcBef>
                <a:spcPts val="600"/>
              </a:spcBef>
              <a:buClr>
                <a:schemeClr val="tx1"/>
              </a:buClr>
              <a:buFont typeface="Gill Sans MT"/>
              <a:buAutoNum type="arabicPeriod"/>
            </a:pPr>
            <a:r>
              <a:rPr lang="fr-CA" sz="3200"/>
              <a:t>Brancher le DEA </a:t>
            </a:r>
            <a:br>
              <a:rPr lang="fr-CA" sz="3200"/>
            </a:br>
            <a:r>
              <a:rPr lang="fr-CA" sz="3200"/>
              <a:t>à la victime (électrodes).</a:t>
            </a:r>
          </a:p>
          <a:p>
            <a:pPr marL="596900" indent="-514350">
              <a:spcBef>
                <a:spcPts val="600"/>
              </a:spcBef>
              <a:buClr>
                <a:schemeClr val="tx1"/>
              </a:buClr>
              <a:buFont typeface="Gill Sans MT"/>
              <a:buAutoNum type="arabicPeriod"/>
            </a:pPr>
            <a:r>
              <a:rPr lang="fr-CA" sz="3200"/>
              <a:t>Administrer un choc à la demande du DEA.</a:t>
            </a:r>
          </a:p>
        </p:txBody>
      </p:sp>
      <p:pic>
        <p:nvPicPr>
          <p:cNvPr id="28676" name="Picture 5" descr="IMG_02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196975"/>
            <a:ext cx="3024187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4437063"/>
            <a:ext cx="30257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755D1A10-DACD-4717-A15B-E461B20C9228}" type="slidenum">
              <a:rPr lang="fr-CA" sz="1200">
                <a:solidFill>
                  <a:srgbClr val="B5A788"/>
                </a:solidFill>
              </a:rPr>
              <a:pPr algn="ctr"/>
              <a:t>19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Nos héros</a:t>
            </a:r>
          </a:p>
        </p:txBody>
      </p:sp>
      <p:pic>
        <p:nvPicPr>
          <p:cNvPr id="16386" name="Picture 4" descr="IMG_02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492375"/>
            <a:ext cx="30241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IMG_02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2492375"/>
            <a:ext cx="3024187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1D70D709-5D71-4897-9609-F45B43F9E046}" type="slidenum">
              <a:rPr lang="fr-CA" sz="1200">
                <a:solidFill>
                  <a:srgbClr val="B5A788"/>
                </a:solidFill>
              </a:rPr>
              <a:pPr algn="ctr"/>
              <a:t>2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Suivre les indications du DEA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403350" y="2349500"/>
            <a:ext cx="7993063" cy="3382963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Analyses automatiques : 2 minutes.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Période de massage cardiaque: </a:t>
            </a:r>
            <a:br>
              <a:rPr lang="fr-CA" smtClean="0">
                <a:ea typeface="ＭＳ Ｐゴシック"/>
                <a:cs typeface="ＭＳ Ｐゴシック"/>
              </a:rPr>
            </a:br>
            <a:r>
              <a:rPr lang="fr-CA" smtClean="0">
                <a:ea typeface="ＭＳ Ｐゴシック"/>
                <a:cs typeface="ＭＳ Ｐゴシック"/>
              </a:rPr>
              <a:t>2 minutes.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Reculez-vous = arrêt du massage cardiaque.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Si choc recommandé, donner le choc.</a:t>
            </a:r>
          </a:p>
        </p:txBody>
      </p:sp>
      <p:sp>
        <p:nvSpPr>
          <p:cNvPr id="41987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BC0F560F-6767-4B17-87AE-85DB592E4093}" type="slidenum">
              <a:rPr lang="fr-CA" sz="1200">
                <a:solidFill>
                  <a:srgbClr val="B5A788"/>
                </a:solidFill>
              </a:rPr>
              <a:pPr algn="ctr"/>
              <a:t>20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dirty="0" smtClean="0">
                <a:ea typeface="ＭＳ Ｐゴシック"/>
                <a:cs typeface="ＭＳ Ｐゴシック"/>
                <a:hlinkClick r:id="rId3" action="ppaction://hlinkfile"/>
              </a:rPr>
              <a:t>Comment réagir?</a:t>
            </a:r>
            <a:endParaRPr lang="fr-CA" b="1" dirty="0" smtClean="0">
              <a:ea typeface="ＭＳ Ｐゴシック"/>
              <a:cs typeface="ＭＳ Ｐゴシック"/>
            </a:endParaRPr>
          </a:p>
        </p:txBody>
      </p:sp>
      <p:sp>
        <p:nvSpPr>
          <p:cNvPr id="44035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6DDB004A-D37B-464B-8D69-BA74B75D5DDE}" type="slidenum">
              <a:rPr lang="fr-CA" sz="1200">
                <a:solidFill>
                  <a:srgbClr val="B5A788"/>
                </a:solidFill>
              </a:rPr>
              <a:pPr algn="ctr"/>
              <a:t>21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2" name="2011-09-26_11-929-01_DEA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07704" y="1412776"/>
            <a:ext cx="7022421" cy="392085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Résumé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059113" y="1838325"/>
            <a:ext cx="5834062" cy="4287838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Étouffé? </a:t>
            </a:r>
          </a:p>
          <a:p>
            <a:pPr marL="639763" lvl="1" indent="-236538" eaLnBrk="1" hangingPunct="1">
              <a:buSzPct val="70000"/>
              <a:buFont typeface="Wingdings" pitchFamily="2" charset="2"/>
              <a:buChar char="Ø"/>
            </a:pPr>
            <a:r>
              <a:rPr lang="fr-CA" smtClean="0">
                <a:ea typeface="ＭＳ Ｐゴシック"/>
              </a:rPr>
              <a:t>Faire sauter le bouchon + 911.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Arrêt cardiaque sans DEA? </a:t>
            </a:r>
          </a:p>
          <a:p>
            <a:pPr marL="639763" lvl="1" indent="-236538" eaLnBrk="1" hangingPunct="1">
              <a:buSzPct val="70000"/>
              <a:buFont typeface="Wingdings" pitchFamily="2" charset="2"/>
              <a:buChar char="Ø"/>
            </a:pPr>
            <a:r>
              <a:rPr lang="fr-CA" smtClean="0">
                <a:ea typeface="ＭＳ Ｐゴシック"/>
              </a:rPr>
              <a:t>9-1-1 + masser vite et fort.    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Arrêt cardiaque avec DEA? </a:t>
            </a:r>
          </a:p>
          <a:p>
            <a:pPr marL="639763" lvl="1" indent="-236538" eaLnBrk="1" hangingPunct="1">
              <a:buSzPct val="70000"/>
              <a:buFont typeface="Wingdings" pitchFamily="2" charset="2"/>
              <a:buChar char="Ø"/>
            </a:pPr>
            <a:r>
              <a:rPr lang="fr-CA" smtClean="0">
                <a:ea typeface="ＭＳ Ｐゴシック"/>
              </a:rPr>
              <a:t>911 + masser + aller chercher le DEA.</a:t>
            </a:r>
          </a:p>
        </p:txBody>
      </p:sp>
      <p:sp>
        <p:nvSpPr>
          <p:cNvPr id="45059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0C6EE323-F416-4A5B-8239-DE3ECD436409}" type="slidenum">
              <a:rPr lang="fr-CA" sz="1200">
                <a:solidFill>
                  <a:srgbClr val="B5A788"/>
                </a:solidFill>
              </a:rPr>
              <a:pPr algn="ctr"/>
              <a:t>22</a:t>
            </a:fld>
            <a:endParaRPr lang="fr-CA" sz="1200">
              <a:solidFill>
                <a:srgbClr val="B5A788"/>
              </a:solidFill>
            </a:endParaRPr>
          </a:p>
        </p:txBody>
      </p:sp>
      <p:pic>
        <p:nvPicPr>
          <p:cNvPr id="45060" name="Picture 8" descr="comment_reagir_mass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590800"/>
            <a:ext cx="20574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1900" y="4448175"/>
            <a:ext cx="18859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1" descr="F:\ok- 16 janvier 2011\0-MSSS-201208\PROJET RÉANIMATION 2011\Héro en 30\Photos héro30\iStock_000002381761Small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752600"/>
            <a:ext cx="123666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274638"/>
            <a:ext cx="7170737" cy="2001837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CA" sz="40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Organismes de formation </a:t>
            </a:r>
            <a:br>
              <a:rPr lang="fr-CA" sz="40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</a:br>
            <a:r>
              <a:rPr lang="fr-CA" sz="4000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en réanimation cardiorespiratoire (RCR)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692275" y="2451100"/>
            <a:ext cx="6696075" cy="3675063"/>
          </a:xfrm>
        </p:spPr>
        <p:txBody>
          <a:bodyPr/>
          <a:lstStyle/>
          <a:p>
            <a:pPr marL="365125" indent="-282575" eaLnBrk="1" hangingPunct="1">
              <a:lnSpc>
                <a:spcPct val="90000"/>
              </a:lnSpc>
            </a:pPr>
            <a:r>
              <a:rPr lang="fr-CA" smtClean="0">
                <a:ea typeface="ＭＳ Ｐゴシック"/>
                <a:cs typeface="ＭＳ Ｐゴシック"/>
              </a:rPr>
              <a:t>Pour suivre un cours de réanimation complet, communiquez avec la Fondation des maladies du cœur du Québec.</a:t>
            </a:r>
          </a:p>
        </p:txBody>
      </p:sp>
      <p:sp>
        <p:nvSpPr>
          <p:cNvPr id="47107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7CA4472A-A0F1-445C-9F01-AD5916F99684}" type="slidenum">
              <a:rPr lang="fr-CA" sz="1200">
                <a:solidFill>
                  <a:srgbClr val="B5A788"/>
                </a:solidFill>
              </a:rPr>
              <a:pPr algn="ctr"/>
              <a:t>23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Remerciements</a:t>
            </a:r>
          </a:p>
        </p:txBody>
      </p:sp>
      <p:sp>
        <p:nvSpPr>
          <p:cNvPr id="49154" name="Espace réservé du contenu 2"/>
          <p:cNvSpPr>
            <a:spLocks noGrp="1"/>
          </p:cNvSpPr>
          <p:nvPr>
            <p:ph idx="4294967295"/>
          </p:nvPr>
        </p:nvSpPr>
        <p:spPr>
          <a:xfrm>
            <a:off x="1476375" y="2133600"/>
            <a:ext cx="7210425" cy="3992563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Dr Paul Pepe, directeur médical des SPU de la ville de Dallas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La Corporation d’</a:t>
            </a:r>
            <a:r>
              <a:rPr lang="fr-CA" altLang="ja-JP" smtClean="0">
                <a:ea typeface="ＭＳ Ｐゴシック"/>
                <a:cs typeface="ＭＳ Ｐゴシック"/>
              </a:rPr>
              <a:t>urgences-santé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Phillips*, ZOLL Medical*, Medtronic*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M. Michel Viau, Fondation des maladies </a:t>
            </a:r>
            <a:br>
              <a:rPr lang="fr-CA" smtClean="0">
                <a:ea typeface="ＭＳ Ｐゴシック"/>
                <a:cs typeface="ＭＳ Ｐゴシック"/>
              </a:rPr>
            </a:br>
            <a:r>
              <a:rPr lang="fr-CA" smtClean="0">
                <a:ea typeface="ＭＳ Ｐゴシック"/>
                <a:cs typeface="ＭＳ Ｐゴシック"/>
              </a:rPr>
              <a:t>du cœur du Québec</a:t>
            </a:r>
            <a:endParaRPr lang="fr-CA" sz="1600" smtClean="0">
              <a:ea typeface="ＭＳ Ｐゴシック"/>
              <a:cs typeface="ＭＳ Ｐゴシック"/>
            </a:endParaRPr>
          </a:p>
          <a:p>
            <a:pPr marL="365125" indent="-282575" eaLnBrk="1" hangingPunct="1">
              <a:buFont typeface="Arial" charset="0"/>
              <a:buNone/>
            </a:pPr>
            <a:r>
              <a:rPr lang="fr-CA" sz="1600" smtClean="0">
                <a:ea typeface="ＭＳ Ｐゴシック"/>
                <a:cs typeface="ＭＳ Ｐゴシック"/>
              </a:rPr>
              <a:t>* 	Les images des DEA ont été reproduites avec l’autorisation des trois manufacturiers.</a:t>
            </a:r>
          </a:p>
          <a:p>
            <a:pPr marL="365125" indent="-282575" eaLnBrk="1" hangingPunct="1"/>
            <a:endParaRPr lang="fr-CA" sz="1600" smtClean="0">
              <a:ea typeface="ＭＳ Ｐゴシック"/>
              <a:cs typeface="ＭＳ Ｐゴシック"/>
            </a:endParaRPr>
          </a:p>
          <a:p>
            <a:pPr marL="365125" indent="-282575" eaLnBrk="1" hangingPunct="1"/>
            <a:endParaRPr lang="fr-CA" smtClean="0">
              <a:ea typeface="ＭＳ Ｐゴシック"/>
              <a:cs typeface="ＭＳ Ｐゴシック"/>
            </a:endParaRPr>
          </a:p>
        </p:txBody>
      </p:sp>
      <p:sp>
        <p:nvSpPr>
          <p:cNvPr id="49155" name="Espace réservé du numéro de diapositive 4"/>
          <p:cNvSpPr txBox="1">
            <a:spLocks noGrp="1"/>
          </p:cNvSpPr>
          <p:nvPr/>
        </p:nvSpPr>
        <p:spPr bwMode="auto">
          <a:xfrm>
            <a:off x="4356100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4A282700-F1F7-456D-9355-DDEC8468A6CF}" type="slidenum">
              <a:rPr lang="fr-CA" sz="1200">
                <a:solidFill>
                  <a:srgbClr val="B5A788"/>
                </a:solidFill>
              </a:rPr>
              <a:pPr algn="ctr"/>
              <a:t>24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Développé par:</a:t>
            </a:r>
          </a:p>
        </p:txBody>
      </p:sp>
      <p:sp>
        <p:nvSpPr>
          <p:cNvPr id="50178" name="Rectangle 3"/>
          <p:cNvSpPr>
            <a:spLocks noGrp="1"/>
          </p:cNvSpPr>
          <p:nvPr>
            <p:ph type="body" idx="4294967295"/>
          </p:nvPr>
        </p:nvSpPr>
        <p:spPr>
          <a:xfrm>
            <a:off x="1835150" y="1600200"/>
            <a:ext cx="6851650" cy="4525963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Dre Colette D. Lachaîne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Sébastien Légaré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Claude Dubreuil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Yves-Mathieu Desjardins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Marie-Lou Demers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Pierre Lapalme</a:t>
            </a:r>
          </a:p>
          <a:p>
            <a:pPr marL="365125" indent="-282575" eaLnBrk="1" hangingPunct="1"/>
            <a:endParaRPr lang="fr-CA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1979613" y="333375"/>
            <a:ext cx="6707187" cy="1143000"/>
          </a:xfrm>
        </p:spPr>
        <p:txBody>
          <a:bodyPr/>
          <a:lstStyle/>
          <a:p>
            <a:pPr algn="l"/>
            <a:r>
              <a:rPr lang="fr-CA" b="1" smtClean="0">
                <a:ea typeface="ＭＳ Ｐゴシック"/>
                <a:cs typeface="ＭＳ Ｐゴシック"/>
              </a:rPr>
              <a:t>Pour plus d’information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1908175" y="2492375"/>
            <a:ext cx="6778625" cy="36337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fr-CA" b="1" smtClean="0">
                <a:ea typeface="ＭＳ Ｐゴシック"/>
                <a:cs typeface="ＭＳ Ｐゴシック"/>
              </a:rPr>
              <a:t>www.msss.gouv.qc.ca/heros-en-trente</a:t>
            </a:r>
          </a:p>
          <a:p>
            <a:pPr>
              <a:buFont typeface="Arial" charset="0"/>
              <a:buNone/>
            </a:pPr>
            <a:r>
              <a:rPr lang="fr-CA" b="1" smtClean="0">
                <a:ea typeface="ＭＳ Ｐゴシック"/>
                <a:cs typeface="ＭＳ Ｐゴシック"/>
              </a:rPr>
              <a:t>www.fmcoeur.qc.ca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Objectifs</a:t>
            </a:r>
          </a:p>
        </p:txBody>
      </p:sp>
      <p:sp>
        <p:nvSpPr>
          <p:cNvPr id="12291" name="Espace réservé du contenu 2"/>
          <p:cNvSpPr>
            <a:spLocks noGrp="1"/>
          </p:cNvSpPr>
          <p:nvPr>
            <p:ph idx="4294967295"/>
          </p:nvPr>
        </p:nvSpPr>
        <p:spPr>
          <a:xfrm>
            <a:off x="1547813" y="2276475"/>
            <a:ext cx="7138987" cy="3849688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Apprendre à reconnaître</a:t>
            </a:r>
            <a:r>
              <a:rPr lang="fr-CA" altLang="ja-JP" smtClean="0">
                <a:ea typeface="ＭＳ Ｐゴシック"/>
                <a:cs typeface="ＭＳ Ｐゴシック"/>
              </a:rPr>
              <a:t> un adulte :</a:t>
            </a:r>
          </a:p>
          <a:p>
            <a:pPr marL="639763" lvl="1" indent="-236538" eaLnBrk="1" hangingPunct="1"/>
            <a:r>
              <a:rPr lang="fr-CA" smtClean="0">
                <a:ea typeface="ＭＳ Ｐゴシック"/>
              </a:rPr>
              <a:t>qui est étouffé</a:t>
            </a:r>
          </a:p>
          <a:p>
            <a:pPr marL="639763" lvl="1" indent="-236538" eaLnBrk="1" hangingPunct="1"/>
            <a:r>
              <a:rPr lang="fr-CA" smtClean="0">
                <a:ea typeface="ＭＳ Ｐゴシック"/>
              </a:rPr>
              <a:t>qui est en arrêt cardiaque, à la suite d’</a:t>
            </a:r>
            <a:r>
              <a:rPr lang="fr-CA" altLang="ja-JP" smtClean="0">
                <a:ea typeface="ＭＳ Ｐゴシック"/>
              </a:rPr>
              <a:t>une crise cardiaque</a:t>
            </a:r>
          </a:p>
          <a:p>
            <a:pPr marL="885825" lvl="2" eaLnBrk="1" hangingPunct="1"/>
            <a:r>
              <a:rPr lang="fr-CA" smtClean="0">
                <a:ea typeface="ＭＳ Ｐゴシック"/>
              </a:rPr>
              <a:t>massage cardiaque </a:t>
            </a:r>
          </a:p>
          <a:p>
            <a:pPr marL="885825" lvl="2" eaLnBrk="1" hangingPunct="1"/>
            <a:r>
              <a:rPr lang="fr-CA" smtClean="0">
                <a:ea typeface="ＭＳ Ｐゴシック"/>
              </a:rPr>
              <a:t>défibrillateur externe automatisé (DEA)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Apprendre à réagir.</a:t>
            </a:r>
          </a:p>
          <a:p>
            <a:pPr marL="365125" indent="-282575" eaLnBrk="1" hangingPunct="1"/>
            <a:endParaRPr lang="fr-CA" smtClean="0">
              <a:ea typeface="ＭＳ Ｐゴシック"/>
              <a:cs typeface="ＭＳ Ｐゴシック"/>
            </a:endParaRPr>
          </a:p>
        </p:txBody>
      </p:sp>
      <p:sp>
        <p:nvSpPr>
          <p:cNvPr id="18435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9083E56D-0627-4D8E-8449-F54EAA9CAA6F}" type="slidenum">
              <a:rPr lang="fr-CA" sz="1200">
                <a:solidFill>
                  <a:srgbClr val="B5A788"/>
                </a:solidFill>
              </a:rPr>
              <a:pPr algn="ctr"/>
              <a:t>3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 idx="4294967295"/>
          </p:nvPr>
        </p:nvSpPr>
        <p:spPr>
          <a:xfrm>
            <a:off x="1476375" y="2676525"/>
            <a:ext cx="6400800" cy="2286000"/>
          </a:xfrm>
        </p:spPr>
        <p:txBody>
          <a:bodyPr anchor="t"/>
          <a:lstStyle/>
          <a:p>
            <a:pPr eaLnBrk="1" hangingPunct="1">
              <a:lnSpc>
                <a:spcPts val="4500"/>
              </a:lnSpc>
            </a:pPr>
            <a:r>
              <a:rPr lang="fr-CA" sz="4100" b="1" smtClean="0">
                <a:ea typeface="ＭＳ Ｐゴシック"/>
                <a:cs typeface="ＭＳ Ｐゴシック"/>
              </a:rPr>
              <a:t>ÉTOUFFEMENT</a:t>
            </a:r>
          </a:p>
        </p:txBody>
      </p:sp>
      <p:sp>
        <p:nvSpPr>
          <p:cNvPr id="19458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1476375" y="1143000"/>
            <a:ext cx="6400800" cy="1509713"/>
          </a:xfrm>
        </p:spPr>
        <p:txBody>
          <a:bodyPr anchor="b"/>
          <a:lstStyle/>
          <a:p>
            <a:pPr marL="17463" indent="0" eaLnBrk="1" hangingPunct="1">
              <a:lnSpc>
                <a:spcPts val="2300"/>
              </a:lnSpc>
              <a:spcBef>
                <a:spcPct val="0"/>
              </a:spcBef>
              <a:buFont typeface="Arial" charset="0"/>
              <a:buNone/>
            </a:pPr>
            <a:endParaRPr lang="fr-FR" sz="2000" smtClean="0">
              <a:solidFill>
                <a:srgbClr val="320E04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9459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734A399D-7560-4471-818C-CBF6049C99C4}" type="slidenum">
              <a:rPr lang="fr-CA" sz="1200">
                <a:solidFill>
                  <a:srgbClr val="B5A788"/>
                </a:solidFill>
              </a:rPr>
              <a:pPr algn="ctr"/>
              <a:t>4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Reconnaître?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781300"/>
            <a:ext cx="3205163" cy="3344863"/>
          </a:xfrm>
        </p:spPr>
        <p:txBody>
          <a:bodyPr/>
          <a:lstStyle/>
          <a:p>
            <a:pPr marL="365125" indent="-282575" eaLnBrk="1" hangingPunct="1"/>
            <a:r>
              <a:rPr lang="fr-CA" sz="3600" smtClean="0">
                <a:ea typeface="ＭＳ Ｐゴシック"/>
                <a:cs typeface="ＭＳ Ｐゴシック"/>
              </a:rPr>
              <a:t>Aucune voix, aucun son, silence.</a:t>
            </a:r>
          </a:p>
        </p:txBody>
      </p:sp>
      <p:pic>
        <p:nvPicPr>
          <p:cNvPr id="14340" name="Picture 6" descr="IMG_0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484313"/>
            <a:ext cx="4598987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60754351-8ABE-4D46-B7E2-6AAA88070029}" type="slidenum">
              <a:rPr lang="fr-CA" sz="1200">
                <a:solidFill>
                  <a:srgbClr val="B5A788"/>
                </a:solidFill>
              </a:rPr>
              <a:pPr algn="ctr"/>
              <a:t>5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fr-CA" b="1" smtClean="0">
                <a:ea typeface="+mj-ea"/>
                <a:cs typeface="+mj-cs"/>
              </a:rPr>
              <a:t>Comment</a:t>
            </a:r>
            <a:r>
              <a:rPr lang="fr-CA" b="1" smtClean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 réagir?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4294967295"/>
          </p:nvPr>
        </p:nvSpPr>
        <p:spPr>
          <a:xfrm>
            <a:off x="457200" y="2636838"/>
            <a:ext cx="8229600" cy="3489325"/>
          </a:xfrm>
        </p:spPr>
        <p:txBody>
          <a:bodyPr/>
          <a:lstStyle/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Faire sauter le bouchon !</a:t>
            </a:r>
          </a:p>
          <a:p>
            <a:pPr marL="365125" indent="-282575" eaLnBrk="1" hangingPunct="1"/>
            <a:r>
              <a:rPr lang="fr-CA" smtClean="0">
                <a:ea typeface="ＭＳ Ｐゴシック"/>
                <a:cs typeface="ＭＳ Ｐゴシック"/>
              </a:rPr>
              <a:t>Appeler le 9-1-1.</a:t>
            </a:r>
          </a:p>
        </p:txBody>
      </p:sp>
      <p:pic>
        <p:nvPicPr>
          <p:cNvPr id="4" name="Image 3" descr="911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3141663"/>
            <a:ext cx="235585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708EE052-690C-49A5-95B8-F90B68863257}" type="slidenum">
              <a:rPr lang="fr-CA" sz="1200">
                <a:solidFill>
                  <a:srgbClr val="B5A788"/>
                </a:solidFill>
              </a:rPr>
              <a:pPr algn="ctr"/>
              <a:t>6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 idx="4294967295"/>
          </p:nvPr>
        </p:nvSpPr>
        <p:spPr>
          <a:xfrm>
            <a:off x="827088" y="1700213"/>
            <a:ext cx="3384550" cy="3024187"/>
          </a:xfrm>
        </p:spPr>
        <p:txBody>
          <a:bodyPr/>
          <a:lstStyle/>
          <a:p>
            <a:pPr eaLnBrk="1" hangingPunct="1"/>
            <a:r>
              <a:rPr lang="fr-CA" smtClean="0">
                <a:ea typeface="ＭＳ Ｐゴシック"/>
                <a:cs typeface="ＭＳ Ｐゴシック"/>
              </a:rPr>
              <a:t>Faire sauter le bouchon!</a:t>
            </a:r>
          </a:p>
        </p:txBody>
      </p:sp>
      <p:pic>
        <p:nvPicPr>
          <p:cNvPr id="23554" name="Picture 7" descr="F:\ok- 16 janvier 2011\0-MSSS-201208\PROJET RÉANIMATION 2011\Héro en 30\Photos héro30\iStock_000002381761Small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76250"/>
            <a:ext cx="35972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193C5D9C-13E2-430E-9F56-80728FE9AD21}" type="slidenum">
              <a:rPr lang="fr-CA" sz="1200">
                <a:solidFill>
                  <a:srgbClr val="B5A788"/>
                </a:solidFill>
              </a:rPr>
              <a:pPr algn="ctr"/>
              <a:t>7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Faire sauter le bouchon!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636838"/>
            <a:ext cx="3757613" cy="3489325"/>
          </a:xfrm>
        </p:spPr>
        <p:txBody>
          <a:bodyPr/>
          <a:lstStyle/>
          <a:p>
            <a:pPr marL="595313" indent="-514350" eaLnBrk="1" hangingPunct="1"/>
            <a:r>
              <a:rPr lang="fr-FR" smtClean="0">
                <a:ea typeface="ＭＳ Ｐゴシック"/>
                <a:cs typeface="ＭＳ Ｐゴシック"/>
              </a:rPr>
              <a:t>Se placer derrière la personne et mettre son poing dans les environs du nombril.</a:t>
            </a:r>
          </a:p>
        </p:txBody>
      </p:sp>
      <p:pic>
        <p:nvPicPr>
          <p:cNvPr id="17412" name="Picture 6" descr="IMG_02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916113"/>
            <a:ext cx="36671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680FD6F7-423D-4505-98D9-4F9ED21D3B82}" type="slidenum">
              <a:rPr lang="fr-CA" sz="1200">
                <a:solidFill>
                  <a:srgbClr val="B5A788"/>
                </a:solidFill>
              </a:rPr>
              <a:pPr algn="ctr"/>
              <a:t>8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CA" b="1" smtClean="0">
                <a:ea typeface="ＭＳ Ｐゴシック"/>
                <a:cs typeface="ＭＳ Ｐゴシック"/>
              </a:rPr>
              <a:t>Faire sauter le bouchon!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565400"/>
            <a:ext cx="3757613" cy="3560763"/>
          </a:xfrm>
        </p:spPr>
        <p:txBody>
          <a:bodyPr/>
          <a:lstStyle/>
          <a:p>
            <a:pPr marL="595313" indent="-514350" eaLnBrk="1" hangingPunct="1"/>
            <a:r>
              <a:rPr lang="fr-FR" smtClean="0">
                <a:ea typeface="ＭＳ Ｐゴシック"/>
                <a:cs typeface="ＭＳ Ｐゴシック"/>
              </a:rPr>
              <a:t>Mettre la main </a:t>
            </a:r>
            <a:br>
              <a:rPr lang="fr-FR" smtClean="0">
                <a:ea typeface="ＭＳ Ｐゴシック"/>
                <a:cs typeface="ＭＳ Ｐゴシック"/>
              </a:rPr>
            </a:br>
            <a:r>
              <a:rPr lang="fr-FR" smtClean="0">
                <a:ea typeface="ＭＳ Ｐゴシック"/>
                <a:cs typeface="ＭＳ Ｐゴシック"/>
              </a:rPr>
              <a:t>par-dessus celle </a:t>
            </a:r>
            <a:br>
              <a:rPr lang="fr-FR" smtClean="0">
                <a:ea typeface="ＭＳ Ｐゴシック"/>
                <a:cs typeface="ＭＳ Ｐゴシック"/>
              </a:rPr>
            </a:br>
            <a:r>
              <a:rPr lang="fr-FR" smtClean="0">
                <a:ea typeface="ＭＳ Ｐゴシック"/>
                <a:cs typeface="ＭＳ Ｐゴシック"/>
              </a:rPr>
              <a:t>qui est dans les environs du nombril.</a:t>
            </a:r>
          </a:p>
        </p:txBody>
      </p:sp>
      <p:pic>
        <p:nvPicPr>
          <p:cNvPr id="18436" name="Picture 7" descr="IMG_0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844675"/>
            <a:ext cx="3840163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Espace réservé du numéro de diapositive 6"/>
          <p:cNvSpPr txBox="1">
            <a:spLocks noGrp="1"/>
          </p:cNvSpPr>
          <p:nvPr/>
        </p:nvSpPr>
        <p:spPr bwMode="auto">
          <a:xfrm>
            <a:off x="4500563" y="63055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72679619-6106-4D2E-B6B4-B3A7B6C0234F}" type="slidenum">
              <a:rPr lang="fr-CA" sz="1200">
                <a:solidFill>
                  <a:srgbClr val="B5A788"/>
                </a:solidFill>
              </a:rPr>
              <a:pPr algn="ctr"/>
              <a:t>9</a:t>
            </a:fld>
            <a:endParaRPr lang="fr-CA" sz="1200">
              <a:solidFill>
                <a:srgbClr val="B5A788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342</Words>
  <Application>Microsoft Office PowerPoint</Application>
  <PresentationFormat>Affichage à l'écran (4:3)</PresentationFormat>
  <Paragraphs>114</Paragraphs>
  <Slides>26</Slides>
  <Notes>10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Diapositive 1</vt:lpstr>
      <vt:lpstr>Nos héros</vt:lpstr>
      <vt:lpstr>Objectifs</vt:lpstr>
      <vt:lpstr>ÉTOUFFEMENT</vt:lpstr>
      <vt:lpstr>Reconnaître?</vt:lpstr>
      <vt:lpstr>Comment réagir?</vt:lpstr>
      <vt:lpstr>Faire sauter le bouchon!</vt:lpstr>
      <vt:lpstr>Faire sauter le bouchon!</vt:lpstr>
      <vt:lpstr>Faire sauter le bouchon!</vt:lpstr>
      <vt:lpstr>Faire sauter le bouchon!</vt:lpstr>
      <vt:lpstr>ARRÊT CARDIAQUE - ADULTE</vt:lpstr>
      <vt:lpstr>Pourquoi agir ?</vt:lpstr>
      <vt:lpstr>Reconnaître?</vt:lpstr>
      <vt:lpstr>Comment réagir?</vt:lpstr>
      <vt:lpstr>Comment réagir ?</vt:lpstr>
      <vt:lpstr>Comment réagir ?</vt:lpstr>
      <vt:lpstr>ARRÊT CARDIAQUE - ADULTE  AVEC ACCÈS À UN DÉFIBRILLATEUR EXTERNE AUTOMATISÉ (DEA)</vt:lpstr>
      <vt:lpstr>Comment réagir?</vt:lpstr>
      <vt:lpstr>Comment réagir?</vt:lpstr>
      <vt:lpstr>Suivre les indications du DEA</vt:lpstr>
      <vt:lpstr>Comment réagir?</vt:lpstr>
      <vt:lpstr>Résumé</vt:lpstr>
      <vt:lpstr>Organismes de formation  en réanimation cardiorespiratoire (RCR)</vt:lpstr>
      <vt:lpstr>Remerciements</vt:lpstr>
      <vt:lpstr>Développé par:</vt:lpstr>
      <vt:lpstr>Pour plus d’information</vt:lpstr>
    </vt:vector>
  </TitlesOfParts>
  <Company>MSSS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Héro en 30</dc:title>
  <dc:creator>MSSS</dc:creator>
  <cp:lastModifiedBy>Sylvain</cp:lastModifiedBy>
  <cp:revision>74</cp:revision>
  <cp:lastPrinted>2011-07-08T14:57:41Z</cp:lastPrinted>
  <dcterms:created xsi:type="dcterms:W3CDTF">2011-02-04T15:07:09Z</dcterms:created>
  <dcterms:modified xsi:type="dcterms:W3CDTF">2013-10-28T19:58:01Z</dcterms:modified>
</cp:coreProperties>
</file>